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69" r:id="rId3"/>
    <p:sldId id="273" r:id="rId4"/>
    <p:sldId id="288" r:id="rId5"/>
    <p:sldId id="285" r:id="rId6"/>
    <p:sldId id="271" r:id="rId7"/>
    <p:sldId id="277" r:id="rId8"/>
    <p:sldId id="290" r:id="rId9"/>
    <p:sldId id="263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sus\Desktop\&#1087;&#1088;&#1080;&#1077;&#1084;&#1082;&#1072;%202012\&#1089;&#1095;&#1080;&#1090;&#1072;&#1083;&#1082;&#1072;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</c:dLbls>
          <c:trendline>
            <c:spPr>
              <a:ln w="28575">
                <a:tailEnd type="triangle"/>
              </a:ln>
            </c:spPr>
            <c:trendlineType val="linear"/>
          </c:trendline>
          <c:cat>
            <c:numRef>
              <c:f>Лист1!$A$2:$A$10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644</c:v>
                </c:pt>
                <c:pt idx="1">
                  <c:v>1011</c:v>
                </c:pt>
                <c:pt idx="2">
                  <c:v>1503</c:v>
                </c:pt>
                <c:pt idx="3">
                  <c:v>1535</c:v>
                </c:pt>
                <c:pt idx="4">
                  <c:v>1571</c:v>
                </c:pt>
                <c:pt idx="5">
                  <c:v>1569</c:v>
                </c:pt>
                <c:pt idx="6">
                  <c:v>1531</c:v>
                </c:pt>
                <c:pt idx="7">
                  <c:v>1342</c:v>
                </c:pt>
                <c:pt idx="8">
                  <c:v>1348</c:v>
                </c:pt>
              </c:numCache>
            </c:numRef>
          </c:val>
        </c:ser>
        <c:axId val="78919936"/>
        <c:axId val="78934016"/>
      </c:barChart>
      <c:catAx>
        <c:axId val="78919936"/>
        <c:scaling>
          <c:orientation val="minMax"/>
        </c:scaling>
        <c:axPos val="b"/>
        <c:numFmt formatCode="General" sourceLinked="1"/>
        <c:tickLblPos val="nextTo"/>
        <c:crossAx val="78934016"/>
        <c:crosses val="autoZero"/>
        <c:auto val="1"/>
        <c:lblAlgn val="ctr"/>
        <c:lblOffset val="100"/>
      </c:catAx>
      <c:valAx>
        <c:axId val="78934016"/>
        <c:scaling>
          <c:orientation val="minMax"/>
        </c:scaling>
        <c:axPos val="l"/>
        <c:majorGridlines/>
        <c:numFmt formatCode="General" sourceLinked="1"/>
        <c:tickLblPos val="nextTo"/>
        <c:crossAx val="789199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</c:v>
                </c:pt>
              </c:strCache>
            </c:strRef>
          </c:tx>
          <c:dLbls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c:spPr>
          <c:dLbls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магистр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2060"/>
              </a:solidFill>
            </a:ln>
          </c:spPr>
          <c:dLbls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всего программ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2060"/>
              </a:solidFill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Lbl>
              <c:idx val="6"/>
              <c:layout/>
              <c:showVal val="1"/>
            </c:dLbl>
            <c:dLbl>
              <c:idx val="7"/>
              <c:layout/>
              <c:showVal val="1"/>
            </c:dLbl>
            <c:delete val="1"/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</c:dLbls>
          <c:trendline>
            <c:spPr>
              <a:ln w="25400">
                <a:tailEnd type="triangle"/>
              </a:ln>
            </c:spPr>
            <c:trendlineType val="linear"/>
          </c:trendline>
          <c:cat>
            <c:numRef>
              <c:f>Лист1!$A$2:$A$9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9</c:v>
                </c:pt>
                <c:pt idx="7">
                  <c:v>16</c:v>
                </c:pt>
              </c:numCache>
            </c:numRef>
          </c:val>
        </c:ser>
        <c:axId val="79019008"/>
        <c:axId val="80405248"/>
      </c:barChart>
      <c:catAx>
        <c:axId val="79019008"/>
        <c:scaling>
          <c:orientation val="minMax"/>
        </c:scaling>
        <c:axPos val="b"/>
        <c:numFmt formatCode="General" sourceLinked="1"/>
        <c:tickLblPos val="nextTo"/>
        <c:crossAx val="80405248"/>
        <c:crosses val="autoZero"/>
        <c:auto val="1"/>
        <c:lblAlgn val="ctr"/>
        <c:lblOffset val="100"/>
      </c:catAx>
      <c:valAx>
        <c:axId val="80405248"/>
        <c:scaling>
          <c:orientation val="minMax"/>
        </c:scaling>
        <c:axPos val="l"/>
        <c:majorGridlines/>
        <c:numFmt formatCode="General" sourceLinked="1"/>
        <c:tickLblPos val="nextTo"/>
        <c:crossAx val="79019008"/>
        <c:crosses val="autoZero"/>
        <c:crossBetween val="between"/>
      </c:valAx>
    </c:plotArea>
    <c:legend>
      <c:legendPos val="r"/>
      <c:legendEntry>
        <c:idx val="4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2400" dirty="0" smtClean="0"/>
              <a:t>Результаты приема на 1-й курс очного обучения факультета психологии 2006-2012 годы,  </a:t>
            </a:r>
          </a:p>
          <a:p>
            <a:pPr>
              <a:defRPr/>
            </a:pPr>
            <a:r>
              <a:rPr lang="ru-RU" sz="2400" dirty="0" smtClean="0"/>
              <a:t>(</a:t>
            </a:r>
            <a:r>
              <a:rPr lang="ru-RU" sz="2000" dirty="0" smtClean="0"/>
              <a:t>2005-2010</a:t>
            </a:r>
            <a:r>
              <a:rPr lang="ru-RU" sz="2000" baseline="0" dirty="0" smtClean="0"/>
              <a:t> специалисты, </a:t>
            </a:r>
            <a:r>
              <a:rPr lang="ru-RU" sz="2000" dirty="0" smtClean="0"/>
              <a:t>с 2011 года </a:t>
            </a:r>
            <a:r>
              <a:rPr lang="ru-RU" sz="2000" dirty="0" err="1" smtClean="0"/>
              <a:t>бакалавры+магистры</a:t>
            </a:r>
            <a:r>
              <a:rPr lang="ru-RU" sz="2000" dirty="0" smtClean="0"/>
              <a:t>)</a:t>
            </a:r>
            <a:r>
              <a:rPr lang="ru-RU" sz="2000" baseline="0" dirty="0" smtClean="0"/>
              <a:t> </a:t>
            </a:r>
            <a:endParaRPr lang="ru-RU" sz="2000" dirty="0"/>
          </a:p>
        </c:rich>
      </c:tx>
      <c:layout>
        <c:manualLayout>
          <c:xMode val="edge"/>
          <c:yMode val="edge"/>
          <c:x val="6.997820381148015E-2"/>
          <c:y val="1.9801980198019824E-3"/>
        </c:manualLayout>
      </c:layout>
    </c:title>
    <c:plotArea>
      <c:layout>
        <c:manualLayout>
          <c:layoutTarget val="inner"/>
          <c:xMode val="edge"/>
          <c:yMode val="edge"/>
          <c:x val="1.6369051694625159E-2"/>
          <c:y val="0.20277087393778737"/>
          <c:w val="0.96726190476190399"/>
          <c:h val="0.55715408397934751"/>
        </c:manualLayout>
      </c:layout>
      <c:barChart>
        <c:barDir val="col"/>
        <c:grouping val="stacked"/>
        <c:ser>
          <c:idx val="4"/>
          <c:order val="0"/>
          <c:tx>
            <c:strRef>
              <c:f>'2006-2012'!$A$9</c:f>
              <c:strCache>
                <c:ptCount val="1"/>
                <c:pt idx="0">
                  <c:v>начальное образование</c:v>
                </c:pt>
              </c:strCache>
            </c:strRef>
          </c:tx>
          <c:dLbls>
            <c:showVal val="1"/>
          </c:dLbls>
          <c:cat>
            <c:numRef>
              <c:f>'2006-2012'!$B$4:$H$4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'2006-2012'!$B$9:$H$9</c:f>
              <c:numCache>
                <c:formatCode>General</c:formatCode>
                <c:ptCount val="7"/>
                <c:pt idx="6">
                  <c:v>17</c:v>
                </c:pt>
              </c:numCache>
            </c:numRef>
          </c:val>
        </c:ser>
        <c:ser>
          <c:idx val="3"/>
          <c:order val="1"/>
          <c:tx>
            <c:strRef>
              <c:f>'2006-2012'!$A$8</c:f>
              <c:strCache>
                <c:ptCount val="1"/>
                <c:pt idx="0">
                  <c:v>социальная работа с религиозными организациями</c:v>
                </c:pt>
              </c:strCache>
            </c:strRef>
          </c:tx>
          <c:dLbls>
            <c:showVal val="1"/>
          </c:dLbls>
          <c:cat>
            <c:numRef>
              <c:f>'2006-2012'!$B$4:$H$4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'2006-2012'!$B$8:$H$8</c:f>
              <c:numCache>
                <c:formatCode>General</c:formatCode>
                <c:ptCount val="7"/>
                <c:pt idx="6">
                  <c:v>20</c:v>
                </c:pt>
              </c:numCache>
            </c:numRef>
          </c:val>
        </c:ser>
        <c:ser>
          <c:idx val="2"/>
          <c:order val="2"/>
          <c:tx>
            <c:strRef>
              <c:f>'2006-2012'!$A$7</c:f>
              <c:strCache>
                <c:ptCount val="1"/>
                <c:pt idx="0">
                  <c:v>социальная работа с семьей</c:v>
                </c:pt>
              </c:strCache>
            </c:strRef>
          </c:tx>
          <c:dLbls>
            <c:showVal val="1"/>
          </c:dLbls>
          <c:cat>
            <c:numRef>
              <c:f>'2006-2012'!$B$4:$H$4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'2006-2012'!$B$7:$H$7</c:f>
              <c:numCache>
                <c:formatCode>General</c:formatCode>
                <c:ptCount val="7"/>
                <c:pt idx="0">
                  <c:v>10</c:v>
                </c:pt>
                <c:pt idx="1">
                  <c:v>30</c:v>
                </c:pt>
                <c:pt idx="2">
                  <c:v>30</c:v>
                </c:pt>
                <c:pt idx="3">
                  <c:v>23</c:v>
                </c:pt>
                <c:pt idx="4">
                  <c:v>27</c:v>
                </c:pt>
                <c:pt idx="5">
                  <c:v>28</c:v>
                </c:pt>
                <c:pt idx="6">
                  <c:v>25</c:v>
                </c:pt>
              </c:numCache>
            </c:numRef>
          </c:val>
        </c:ser>
        <c:ser>
          <c:idx val="1"/>
          <c:order val="3"/>
          <c:tx>
            <c:strRef>
              <c:f>'2006-2012'!$A$6</c:f>
              <c:strCache>
                <c:ptCount val="1"/>
                <c:pt idx="0">
                  <c:v>психолого-педагогическое образование (социальная педагогика)</c:v>
                </c:pt>
              </c:strCache>
            </c:strRef>
          </c:tx>
          <c:dLbls>
            <c:showVal val="1"/>
          </c:dLbls>
          <c:cat>
            <c:numRef>
              <c:f>'2006-2012'!$B$4:$H$4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'2006-2012'!$B$6:$H$6</c:f>
              <c:numCache>
                <c:formatCode>General</c:formatCode>
                <c:ptCount val="7"/>
                <c:pt idx="0">
                  <c:v>10</c:v>
                </c:pt>
                <c:pt idx="1">
                  <c:v>14</c:v>
                </c:pt>
                <c:pt idx="2">
                  <c:v>23</c:v>
                </c:pt>
                <c:pt idx="3">
                  <c:v>24</c:v>
                </c:pt>
                <c:pt idx="4">
                  <c:v>27</c:v>
                </c:pt>
                <c:pt idx="5">
                  <c:v>33</c:v>
                </c:pt>
                <c:pt idx="6">
                  <c:v>25</c:v>
                </c:pt>
              </c:numCache>
            </c:numRef>
          </c:val>
        </c:ser>
        <c:ser>
          <c:idx val="0"/>
          <c:order val="4"/>
          <c:tx>
            <c:strRef>
              <c:f>'2006-2012'!$A$5</c:f>
              <c:strCache>
                <c:ptCount val="1"/>
                <c:pt idx="0">
                  <c:v>психология</c:v>
                </c:pt>
              </c:strCache>
            </c:strRef>
          </c:tx>
          <c:dLbls>
            <c:showVal val="1"/>
          </c:dLbls>
          <c:cat>
            <c:numRef>
              <c:f>'2006-2012'!$B$4:$H$4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'2006-2012'!$B$5:$H$5</c:f>
              <c:numCache>
                <c:formatCode>General</c:formatCode>
                <c:ptCount val="7"/>
                <c:pt idx="0">
                  <c:v>66</c:v>
                </c:pt>
                <c:pt idx="1">
                  <c:v>67</c:v>
                </c:pt>
                <c:pt idx="2">
                  <c:v>64</c:v>
                </c:pt>
                <c:pt idx="3">
                  <c:v>52</c:v>
                </c:pt>
                <c:pt idx="4">
                  <c:v>45</c:v>
                </c:pt>
                <c:pt idx="5">
                  <c:v>35</c:v>
                </c:pt>
                <c:pt idx="6">
                  <c:v>55</c:v>
                </c:pt>
              </c:numCache>
            </c:numRef>
          </c:val>
        </c:ser>
        <c:gapWidth val="75"/>
        <c:overlap val="100"/>
        <c:axId val="72280704"/>
        <c:axId val="45117824"/>
      </c:barChart>
      <c:catAx>
        <c:axId val="72280704"/>
        <c:scaling>
          <c:orientation val="minMax"/>
        </c:scaling>
        <c:axPos val="b"/>
        <c:numFmt formatCode="General" sourceLinked="1"/>
        <c:majorTickMark val="none"/>
        <c:tickLblPos val="nextTo"/>
        <c:crossAx val="45117824"/>
        <c:crosses val="autoZero"/>
        <c:auto val="1"/>
        <c:lblAlgn val="ctr"/>
        <c:lblOffset val="100"/>
      </c:catAx>
      <c:valAx>
        <c:axId val="45117824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spPr>
          <a:ln w="11430">
            <a:noFill/>
          </a:ln>
        </c:spPr>
        <c:crossAx val="72280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605689913760782"/>
          <c:y val="0.81383054874426874"/>
          <c:w val="0.79318382077240357"/>
          <c:h val="0.1571559116038928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spPr>
    <a:solidFill>
      <a:schemeClr val="accent4">
        <a:lumMod val="40000"/>
        <a:lumOff val="60000"/>
      </a:schemeClr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</c:dLbls>
          <c:trendline>
            <c:spPr>
              <a:ln w="28575">
                <a:tailEnd type="arrow"/>
              </a:ln>
            </c:spPr>
            <c:trendlineType val="linear"/>
          </c:trendline>
          <c:cat>
            <c:numRef>
              <c:f>Лист1!$A$2:$A$8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</c:v>
                </c:pt>
                <c:pt idx="1">
                  <c:v>52</c:v>
                </c:pt>
                <c:pt idx="2">
                  <c:v>108</c:v>
                </c:pt>
                <c:pt idx="3">
                  <c:v>237</c:v>
                </c:pt>
                <c:pt idx="4">
                  <c:v>319</c:v>
                </c:pt>
                <c:pt idx="5">
                  <c:v>286</c:v>
                </c:pt>
                <c:pt idx="6">
                  <c:v>310</c:v>
                </c:pt>
              </c:numCache>
            </c:numRef>
          </c:val>
        </c:ser>
        <c:axId val="94048640"/>
        <c:axId val="94050176"/>
      </c:barChart>
      <c:catAx>
        <c:axId val="94048640"/>
        <c:scaling>
          <c:orientation val="minMax"/>
        </c:scaling>
        <c:axPos val="b"/>
        <c:numFmt formatCode="General" sourceLinked="1"/>
        <c:tickLblPos val="nextTo"/>
        <c:crossAx val="94050176"/>
        <c:crosses val="autoZero"/>
        <c:auto val="1"/>
        <c:lblAlgn val="ctr"/>
        <c:lblOffset val="100"/>
      </c:catAx>
      <c:valAx>
        <c:axId val="94050176"/>
        <c:scaling>
          <c:orientation val="minMax"/>
        </c:scaling>
        <c:axPos val="l"/>
        <c:majorGridlines/>
        <c:numFmt formatCode="General" sourceLinked="1"/>
        <c:tickLblPos val="nextTo"/>
        <c:crossAx val="940486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356054757861246E-2"/>
          <c:y val="0.27968740157480354"/>
          <c:w val="0.89767008903298851"/>
          <c:h val="0.5955068241469809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псхологии</c:v>
                </c:pt>
              </c:strCache>
            </c:strRef>
          </c:tx>
          <c:dLbls>
            <c:showVal val="1"/>
          </c:dLbls>
          <c:trendline>
            <c:spPr>
              <a:ln w="25400"/>
            </c:spPr>
            <c:trendlineType val="linear"/>
          </c:trendline>
          <c:cat>
            <c:numRef>
              <c:f>Лист1!$A$2:$A$7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55</c:v>
                </c:pt>
                <c:pt idx="1">
                  <c:v>52</c:v>
                </c:pt>
                <c:pt idx="2">
                  <c:v>55</c:v>
                </c:pt>
                <c:pt idx="3">
                  <c:v>60</c:v>
                </c:pt>
                <c:pt idx="4">
                  <c:v>75</c:v>
                </c:pt>
                <c:pt idx="5">
                  <c:v>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педагоги-психологи, социальные педагоги, психологи образования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55</c:v>
                </c:pt>
                <c:pt idx="1">
                  <c:v>55</c:v>
                </c:pt>
                <c:pt idx="2">
                  <c:v>60</c:v>
                </c:pt>
                <c:pt idx="3">
                  <c:v>45</c:v>
                </c:pt>
                <c:pt idx="4">
                  <c:v>50</c:v>
                </c:pt>
                <c:pt idx="5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социальные работники</c:v>
                </c:pt>
              </c:strCache>
            </c:strRef>
          </c:tx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65</c:v>
                </c:pt>
                <c:pt idx="1">
                  <c:v>65</c:v>
                </c:pt>
                <c:pt idx="2">
                  <c:v>65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</c:numCache>
            </c:numRef>
          </c:val>
        </c:ser>
        <c:axId val="94464640"/>
        <c:axId val="94474624"/>
      </c:barChart>
      <c:catAx>
        <c:axId val="94464640"/>
        <c:scaling>
          <c:orientation val="minMax"/>
        </c:scaling>
        <c:axPos val="b"/>
        <c:numFmt formatCode="General" sourceLinked="1"/>
        <c:tickLblPos val="nextTo"/>
        <c:crossAx val="94474624"/>
        <c:crosses val="autoZero"/>
        <c:auto val="1"/>
        <c:lblAlgn val="ctr"/>
        <c:lblOffset val="100"/>
      </c:catAx>
      <c:valAx>
        <c:axId val="94474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4464640"/>
        <c:crosses val="autoZero"/>
        <c:crossBetween val="between"/>
      </c:valAx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1.8719314497452531E-2"/>
          <c:y val="2.0000000000000011E-2"/>
          <c:w val="0.9805352272142448"/>
          <c:h val="0.2186456692913387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рейтинг</a:t>
            </a:r>
          </a:p>
        </c:rich>
      </c:tx>
      <c:layout>
        <c:manualLayout>
          <c:xMode val="edge"/>
          <c:yMode val="edge"/>
          <c:x val="1.9330357142857184E-2"/>
          <c:y val="1.6666666666666691E-2"/>
        </c:manualLayout>
      </c:layout>
    </c:title>
    <c:plotArea>
      <c:layout>
        <c:manualLayout>
          <c:layoutTarget val="inner"/>
          <c:xMode val="edge"/>
          <c:yMode val="edge"/>
          <c:x val="5.4554860329958758E-2"/>
          <c:y val="5.4763424842165002E-2"/>
          <c:w val="0.92163561586051834"/>
          <c:h val="0.7698353018372703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рейтинг</c:v>
                </c:pt>
              </c:strCache>
            </c:strRef>
          </c:tx>
          <c:trendline>
            <c:spPr>
              <a:ln w="28575" cap="flat" cmpd="sng" algn="ctr">
                <a:solidFill>
                  <a:schemeClr val="dk1"/>
                </a:solidFill>
                <a:prstDash val="solid"/>
              </a:ln>
              <a:effectLst>
                <a:outerShdw blurRad="38100" dist="25400" dir="5400000" algn="t" rotWithShape="0">
                  <a:srgbClr val="000000">
                    <a:alpha val="50000"/>
                  </a:srgbClr>
                </a:outerShdw>
              </a:effectLst>
            </c:spPr>
            <c:trendlineType val="linear"/>
          </c:trendline>
          <c:cat>
            <c:numRef>
              <c:f>Лист1!$A$2:$A$9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11</c:v>
                </c:pt>
                <c:pt idx="5">
                  <c:v>12</c:v>
                </c:pt>
                <c:pt idx="6">
                  <c:v>11</c:v>
                </c:pt>
                <c:pt idx="7">
                  <c:v>11</c:v>
                </c:pt>
              </c:numCache>
            </c:numRef>
          </c:val>
        </c:ser>
        <c:axId val="94689152"/>
        <c:axId val="94690688"/>
      </c:barChart>
      <c:catAx>
        <c:axId val="94689152"/>
        <c:scaling>
          <c:orientation val="minMax"/>
        </c:scaling>
        <c:axPos val="b"/>
        <c:numFmt formatCode="General" sourceLinked="1"/>
        <c:tickLblPos val="nextTo"/>
        <c:crossAx val="94690688"/>
        <c:crosses val="autoZero"/>
        <c:auto val="1"/>
        <c:lblAlgn val="ctr"/>
        <c:lblOffset val="100"/>
      </c:catAx>
      <c:valAx>
        <c:axId val="94690688"/>
        <c:scaling>
          <c:orientation val="minMax"/>
        </c:scaling>
        <c:axPos val="l"/>
        <c:majorGridlines/>
        <c:numFmt formatCode="General" sourceLinked="1"/>
        <c:tickLblPos val="nextTo"/>
        <c:crossAx val="946891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0.73043</cdr:x>
      <cdr:y>0.33465</cdr:y>
    </cdr:from>
    <cdr:to>
      <cdr:x>0.81376</cdr:x>
      <cdr:y>0.39268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6400800" y="2146300"/>
          <a:ext cx="730221" cy="37217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 w="40000" cap="flat" cmpd="sng" algn="ctr">
          <a:solidFill>
            <a:srgbClr val="B83D68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FF0000"/>
              </a:solidFill>
            </a:rPr>
            <a:t>96</a:t>
          </a:r>
          <a:endParaRPr lang="ru-RU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</cdr:x>
      <cdr:y>0.32277</cdr:y>
    </cdr:from>
    <cdr:to>
      <cdr:x>0.68333</cdr:x>
      <cdr:y>0.3808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5257800" y="2070100"/>
          <a:ext cx="730221" cy="37217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 w="40000" cap="flat" cmpd="sng" algn="ctr">
          <a:solidFill>
            <a:srgbClr val="B83D68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FF0000"/>
              </a:solidFill>
            </a:rPr>
            <a:t>99</a:t>
          </a:r>
          <a:endParaRPr lang="ru-RU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0.32143</cdr:x>
      <cdr:y>0.25149</cdr:y>
    </cdr:from>
    <cdr:to>
      <cdr:x>0.40476</cdr:x>
      <cdr:y>0.30951</cdr:y>
    </cdr:to>
    <cdr:sp macro="" textlink="">
      <cdr:nvSpPr>
        <cdr:cNvPr id="5" name="Скругленный прямоугольник 4"/>
        <cdr:cNvSpPr/>
      </cdr:nvSpPr>
      <cdr:spPr>
        <a:xfrm xmlns:a="http://schemas.openxmlformats.org/drawingml/2006/main">
          <a:off x="2743200" y="1612900"/>
          <a:ext cx="711172" cy="372111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 w="40000" cap="flat" cmpd="sng" algn="ctr">
          <a:solidFill>
            <a:srgbClr val="B83D68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FF0000"/>
              </a:solidFill>
            </a:rPr>
            <a:t>117</a:t>
          </a:r>
          <a:endParaRPr lang="ru-RU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0.17708</cdr:x>
      <cdr:y>0.27021</cdr:y>
    </cdr:from>
    <cdr:to>
      <cdr:x>0.26042</cdr:x>
      <cdr:y>0.32824</cdr:y>
    </cdr:to>
    <cdr:sp macro="" textlink="">
      <cdr:nvSpPr>
        <cdr:cNvPr id="6" name="Скругленный прямоугольник 5"/>
        <cdr:cNvSpPr/>
      </cdr:nvSpPr>
      <cdr:spPr>
        <a:xfrm xmlns:a="http://schemas.openxmlformats.org/drawingml/2006/main">
          <a:off x="1295400" y="1774190"/>
          <a:ext cx="609600" cy="38100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 w="40000" cap="flat" cmpd="sng" algn="ctr">
          <a:solidFill>
            <a:srgbClr val="B83D68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FF0000"/>
              </a:solidFill>
            </a:rPr>
            <a:t>111</a:t>
          </a:r>
          <a:endParaRPr lang="ru-RU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0.04348</cdr:x>
      <cdr:y>0.3703</cdr:y>
    </cdr:from>
    <cdr:to>
      <cdr:x>0.12681</cdr:x>
      <cdr:y>0.42833</cdr:y>
    </cdr:to>
    <cdr:sp macro="" textlink="">
      <cdr:nvSpPr>
        <cdr:cNvPr id="7" name="Скругленный прямоугольник 6"/>
        <cdr:cNvSpPr/>
      </cdr:nvSpPr>
      <cdr:spPr>
        <a:xfrm xmlns:a="http://schemas.openxmlformats.org/drawingml/2006/main">
          <a:off x="381000" y="2374900"/>
          <a:ext cx="730221" cy="37217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 w="40000" cap="flat" cmpd="sng" algn="ctr">
          <a:solidFill>
            <a:srgbClr val="B83D68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1pPr>
          <a:lvl2pPr marL="457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2pPr>
          <a:lvl3pPr marL="914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3pPr>
          <a:lvl4pPr marL="1371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4pPr>
          <a:lvl5pPr marL="18288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5pPr>
          <a:lvl6pPr marL="22860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6pPr>
          <a:lvl7pPr marL="27432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7pPr>
          <a:lvl8pPr marL="32004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8pPr>
          <a:lvl9pPr marL="3657600" algn="l" defTabSz="914400" rtl="0" latinLnBrk="0">
            <a:defRPr sz="1800" kern="1200">
              <a:solidFill>
                <a:sysClr val="window" lastClr="FFFFFF"/>
              </a:solidFill>
              <a:latin typeface="Trebuchet M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FF0000"/>
              </a:solidFill>
            </a:rPr>
            <a:t>86</a:t>
          </a:r>
          <a:endParaRPr lang="ru-RU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0.08929</cdr:x>
      <cdr:y>0.32432</cdr:y>
    </cdr:from>
    <cdr:to>
      <cdr:x>0.13393</cdr:x>
      <cdr:y>0.43243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62000" y="914400"/>
          <a:ext cx="380975" cy="3048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0.20536</cdr:x>
      <cdr:y>0.21667</cdr:y>
    </cdr:from>
    <cdr:to>
      <cdr:x>0.25</cdr:x>
      <cdr:y>0.3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752600" y="990600"/>
          <a:ext cx="3810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0.32143</cdr:x>
      <cdr:y>0.16667</cdr:y>
    </cdr:from>
    <cdr:to>
      <cdr:x>0.36607</cdr:x>
      <cdr:y>0.25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743212" y="469909"/>
          <a:ext cx="380976" cy="234941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0.4375</cdr:x>
      <cdr:y>0.1</cdr:y>
    </cdr:from>
    <cdr:to>
      <cdr:x>0.48214</cdr:x>
      <cdr:y>0.18333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733800" y="457200"/>
          <a:ext cx="3810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0.55357</cdr:x>
      <cdr:y>0.16667</cdr:y>
    </cdr:from>
    <cdr:to>
      <cdr:x>0.59821</cdr:x>
      <cdr:y>0.25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724400" y="762000"/>
          <a:ext cx="3810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0.66071</cdr:x>
      <cdr:y>0.1</cdr:y>
    </cdr:from>
    <cdr:to>
      <cdr:x>0.70536</cdr:x>
      <cdr:y>0.18333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5638763" y="281940"/>
          <a:ext cx="381061" cy="234941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0.77679</cdr:x>
      <cdr:y>0.16667</cdr:y>
    </cdr:from>
    <cdr:to>
      <cdr:x>0.82143</cdr:x>
      <cdr:y>0.25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6629400" y="762000"/>
          <a:ext cx="3810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0.89286</cdr:x>
      <cdr:y>0.16667</cdr:y>
    </cdr:from>
    <cdr:to>
      <cdr:x>0.9375</cdr:x>
      <cdr:y>0.25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7620000" y="762000"/>
          <a:ext cx="381000" cy="3810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 w="12700" cap="flat" cmpd="sng" algn="ctr">
          <a:solidFill>
            <a:srgbClr val="D34817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Perpetu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Perpetu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Perpetu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Perpetu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Perpetu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Perpetu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Perpetu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Perpetu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Perpetua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5706E-ADCE-4BB9-BFB3-FD877F32D5D0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C1D4F-0112-4C01-A1B7-AF532D416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C1D4F-0112-4C01-A1B7-AF532D41686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7010400" cy="27432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Булгаков Александр Владимирович, профессор, доктор психологических наук</a:t>
            </a:r>
          </a:p>
          <a:p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С благодарностью МГОУ за предоставленную возможность реализовать свое видение развития организации образования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Памятная записка </a:t>
            </a:r>
            <a:br>
              <a:rPr lang="ru-RU" dirty="0" smtClean="0"/>
            </a:br>
            <a:r>
              <a:rPr lang="ru-RU" dirty="0" smtClean="0"/>
              <a:t>Некоторые итоги работы факультета психологии МГОУ, 2005-2012 годы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 факультета психологии в МГОУ, 2005-2012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г.г. (место факультета среди других факультетов оценивается по обратной шкале от 1 до 15 позиции рейтинга)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81000" y="1524000"/>
          <a:ext cx="8534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62000" y="4343400"/>
            <a:ext cx="7772400" cy="22098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Так будут последние первыми, и первые последними;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ибо много званных, а мало избранных.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Библия. Евангелие от Матфея (гл. 20, ст. 16)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Булгаков Александр Владимирович – </a:t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декан факультета психологии МГОУ </a:t>
            </a:r>
            <a:b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17.10.2005 по 26.10.2012 годы</a:t>
            </a:r>
            <a:endParaRPr lang="ru-RU" sz="31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улгаков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133600"/>
            <a:ext cx="1905000" cy="2864663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209800" y="1676400"/>
            <a:ext cx="6781800" cy="4953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24.04.1956г.     г. </a:t>
            </a:r>
            <a:r>
              <a:rPr lang="ru-RU" dirty="0" err="1" smtClean="0"/>
              <a:t>Балашиха</a:t>
            </a:r>
            <a:r>
              <a:rPr lang="ru-RU" dirty="0" smtClean="0"/>
              <a:t> Московской области</a:t>
            </a:r>
          </a:p>
          <a:p>
            <a:r>
              <a:rPr lang="ru-RU" dirty="0" smtClean="0"/>
              <a:t>1974-2004 г.г.  служба в ВС СССР и РФ, капитан 1 ранга запаса</a:t>
            </a:r>
          </a:p>
          <a:p>
            <a:r>
              <a:rPr lang="ru-RU" dirty="0" smtClean="0"/>
              <a:t>3 высших образования: штурманское ВМФ (1978, КВВМПУ), офицер с высшим военным образованием, преподаватель истории (1988, ВПА им. В.И.Ленина), психолог (1996, Симферопольский государственный  университет)</a:t>
            </a:r>
          </a:p>
          <a:p>
            <a:r>
              <a:rPr lang="ru-RU" dirty="0" smtClean="0"/>
              <a:t>Доктор психологических наук (19.00.05) – 2007 г.</a:t>
            </a:r>
          </a:p>
          <a:p>
            <a:r>
              <a:rPr lang="ru-RU" dirty="0" smtClean="0"/>
              <a:t>Профессор по кафедре психологии – 2008 г.</a:t>
            </a:r>
          </a:p>
          <a:p>
            <a:r>
              <a:rPr lang="ru-RU" dirty="0" smtClean="0"/>
              <a:t>Академик (действительный член) Академии военных наук, Международной академии психологических наук, Международной академии педагогического образования</a:t>
            </a:r>
          </a:p>
          <a:p>
            <a:r>
              <a:rPr lang="ru-RU" dirty="0" smtClean="0"/>
              <a:t>Председатель Московского областного общества </a:t>
            </a:r>
            <a:r>
              <a:rPr lang="ru-RU" dirty="0" smtClean="0"/>
              <a:t>психологов, общество создано в 2008 г.</a:t>
            </a:r>
            <a:endParaRPr lang="ru-RU" dirty="0" smtClean="0"/>
          </a:p>
          <a:p>
            <a:r>
              <a:rPr lang="ru-RU" dirty="0" smtClean="0"/>
              <a:t>Ответственный редактор научного журнала «Вестник МГОУ. Серия «Психологические науки</a:t>
            </a:r>
            <a:r>
              <a:rPr lang="ru-RU" dirty="0" smtClean="0"/>
              <a:t>», журнал создан в 2007 г.</a:t>
            </a:r>
            <a:endParaRPr lang="ru-RU" dirty="0" smtClean="0"/>
          </a:p>
          <a:p>
            <a:r>
              <a:rPr lang="ru-RU" dirty="0" smtClean="0"/>
              <a:t>Председатель диссертационного совета 212.155.15, созданного на базе МГОУ по психологическим </a:t>
            </a:r>
            <a:r>
              <a:rPr lang="ru-RU" dirty="0" smtClean="0"/>
              <a:t>наукам. Совет начал работу в 2010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915400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психологии в МОПИ была создана в 1941 году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подготовки учителя литературы и психологии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Факультет психологии МГОУ создан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2004 года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базе 3-х факультетов МГОУ: практической психологии, психолого-дефектологического и социально-педагогического.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2005 году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кафедры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 год– это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лаборатория,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психологический центр:</a:t>
            </a:r>
            <a:endParaRPr lang="ru-RU" sz="20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отделение  психологии и педагогики: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общей и педагогической психологии (1941 год)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социальной психологии (2004 год)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психологического консультирования (2004 год)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психологии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развития и профессиональной деятельности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2006 год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отделение  </a:t>
            </a: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социальной работы:</a:t>
            </a: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Кафедра социальной работы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социальной педагогики (2005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год)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20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Научно-практическая лаборатория проблем социализации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(2009 год)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ru-RU" sz="20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Психологический Центр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(2012 год)</a:t>
            </a:r>
            <a:endParaRPr lang="ru-RU" sz="20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контингент факультета психологии, 2004-2011 годы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09600" y="5334000"/>
            <a:ext cx="8153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 конце 2010 года осуществлена ликвидация представительств, а в 2011году -  учебных групп Института открытого образования МГОУ, входивших в контингент факультета. Из контингента  факультета «ушло» в общей сложности </a:t>
            </a:r>
            <a:r>
              <a:rPr lang="ru-RU" b="1" dirty="0" smtClean="0"/>
              <a:t>2</a:t>
            </a:r>
            <a:r>
              <a:rPr lang="ru-RU" b="1" dirty="0" smtClean="0"/>
              <a:t>50</a:t>
            </a:r>
            <a:r>
              <a:rPr lang="ru-RU" dirty="0" smtClean="0"/>
              <a:t> студентов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направлений (профилей) подготовки, осуществляемых факультетом психологии,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2005-2012 годы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09600" y="1447800"/>
          <a:ext cx="8305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33350"/>
          <a:ext cx="9144000" cy="660273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24200"/>
                <a:gridCol w="2362200"/>
                <a:gridCol w="3657600"/>
              </a:tblGrid>
              <a:tr h="476250">
                <a:tc gridSpan="3">
                  <a:txBody>
                    <a:bodyPr/>
                    <a:lstStyle/>
                    <a:p>
                      <a:pPr marL="180000" algn="ctr" fontAlgn="b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(профили) подготовки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marL="180000"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marL="180000"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36411">
                <a:tc>
                  <a:txBody>
                    <a:bodyPr/>
                    <a:lstStyle/>
                    <a:p>
                      <a:pPr marL="180000" algn="ctr" fontAlgn="b"/>
                      <a:r>
                        <a:rPr lang="ru-RU" sz="2400" b="1" i="1" u="none" strike="noStrike" dirty="0"/>
                        <a:t>бакалавр</a:t>
                      </a:r>
                      <a:endParaRPr lang="ru-RU" sz="2400" b="1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ctr" fontAlgn="b"/>
                      <a:r>
                        <a:rPr lang="ru-RU" sz="2400" b="1" i="1" u="none" strike="noStrike" dirty="0"/>
                        <a:t>специалист</a:t>
                      </a:r>
                      <a:endParaRPr lang="ru-RU" sz="2400" b="1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ctr" fontAlgn="b"/>
                      <a:r>
                        <a:rPr lang="ru-RU" sz="2400" b="1" i="1" u="none" strike="noStrike" dirty="0"/>
                        <a:t>магистр</a:t>
                      </a:r>
                      <a:endParaRPr lang="ru-RU" sz="2400" b="1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756926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 smtClean="0"/>
                        <a:t>Психология</a:t>
                      </a:r>
                    </a:p>
                    <a:p>
                      <a:pPr marL="180000" algn="l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 smtClean="0"/>
                        <a:t>Психология</a:t>
                      </a:r>
                      <a:r>
                        <a:rPr lang="ru-RU" sz="1800" u="none" strike="noStrike" dirty="0" smtClean="0"/>
                        <a:t>, аккредитовано 2009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психология</a:t>
                      </a:r>
                      <a:r>
                        <a:rPr lang="ru-RU" sz="1800" u="none" strike="noStrike" dirty="0"/>
                        <a:t>  (психологическое консультирование</a:t>
                      </a:r>
                      <a:r>
                        <a:rPr lang="ru-RU" sz="1800" u="none" strike="noStrike" dirty="0" smtClean="0"/>
                        <a:t>), аккредитовано 2012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756926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педагогика</a:t>
                      </a:r>
                      <a:r>
                        <a:rPr lang="ru-RU" sz="1800" u="none" strike="noStrike" dirty="0"/>
                        <a:t> (социальная педагогика</a:t>
                      </a:r>
                      <a:r>
                        <a:rPr lang="ru-RU" sz="1800" u="none" strike="noStrike" dirty="0" smtClean="0"/>
                        <a:t>), аккредитовано 2011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социальная </a:t>
                      </a:r>
                      <a:r>
                        <a:rPr lang="ru-RU" sz="1800" b="1" u="none" strike="noStrike" dirty="0" smtClean="0"/>
                        <a:t>педагогика</a:t>
                      </a:r>
                      <a:r>
                        <a:rPr lang="ru-RU" sz="1800" u="none" strike="noStrike" dirty="0" smtClean="0"/>
                        <a:t>, аккредитовано 2009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психология (организационная психология</a:t>
                      </a:r>
                      <a:r>
                        <a:rPr lang="ru-RU" sz="1800" u="none" strike="noStrike" dirty="0" smtClean="0"/>
                        <a:t>), аккредитовано 2012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756926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социальная работа </a:t>
                      </a:r>
                      <a:r>
                        <a:rPr lang="ru-RU" sz="1800" u="none" strike="noStrike" dirty="0"/>
                        <a:t>(с семьей и детьми)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социальная </a:t>
                      </a:r>
                      <a:r>
                        <a:rPr lang="ru-RU" sz="1800" b="1" u="none" strike="noStrike" dirty="0" smtClean="0"/>
                        <a:t>работа</a:t>
                      </a:r>
                      <a:r>
                        <a:rPr lang="ru-RU" sz="1800" u="none" strike="noStrike" dirty="0" smtClean="0"/>
                        <a:t>, аккредитовано 2009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психология (социальная психология</a:t>
                      </a:r>
                      <a:r>
                        <a:rPr lang="ru-RU" sz="1800" u="none" strike="noStrike" dirty="0" smtClean="0"/>
                        <a:t>), аккредитовано 2012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756926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социальная работа (в религиозных организациях)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психология (педагогическая психология</a:t>
                      </a:r>
                      <a:r>
                        <a:rPr lang="ru-RU" sz="1800" u="none" strike="noStrike" dirty="0" smtClean="0"/>
                        <a:t>), аккредитовано 2012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756926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/>
                        <a:t>педагогика (начальное образование)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психология (юридическая психология</a:t>
                      </a:r>
                      <a:r>
                        <a:rPr lang="ru-RU" sz="1800" u="none" strike="noStrike" dirty="0" smtClean="0"/>
                        <a:t>), аккредитовано 2012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504617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/>
                        <a:t>педагогика (дошкольное образование)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психолого-педагогическое образование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1009234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b="1" u="none" strike="noStrike" dirty="0"/>
                        <a:t>психолого-педагогическое образование </a:t>
                      </a:r>
                      <a:r>
                        <a:rPr lang="ru-RU" sz="1800" u="none" strike="noStrike" dirty="0"/>
                        <a:t>(психология и социальная педагогика)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800" u="none" strike="noStrike" dirty="0"/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" y="292100"/>
          <a:ext cx="8763000" cy="641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7848600" y="1447800"/>
            <a:ext cx="685800" cy="381000"/>
          </a:xfrm>
          <a:prstGeom prst="roundRect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142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91000" y="2362200"/>
            <a:ext cx="609600" cy="381000"/>
          </a:xfrm>
          <a:prstGeom prst="roundRect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99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1066800" y="1752600"/>
            <a:ext cx="6629400" cy="2133600"/>
          </a:xfrm>
          <a:prstGeom prst="straightConnector1">
            <a:avLst/>
          </a:prstGeom>
          <a:ln w="285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выпускников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факультета психологии 2006-2012 годы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305800" cy="16303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Удельный вес численности выпускников факультета очной формы обучения, трудоустроившихся в течение одного года после окончания обучения по полученной специальности, в общей их численности 2006-2011 годы,  </a:t>
            </a:r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905000"/>
          <a:ext cx="7772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Изящная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Изящная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1358</TotalTime>
  <Words>556</Words>
  <Application>Microsoft Office PowerPoint</Application>
  <PresentationFormat>Экран 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Памятная записка  Некоторые итоги работы факультета психологии МГОУ, 2005-2012 годы</vt:lpstr>
      <vt:lpstr>Булгаков Александр Владимирович –  декан факультета психологии МГОУ  с 17.10.2005 по 26.10.2012 годы</vt:lpstr>
      <vt:lpstr>Слайд 3</vt:lpstr>
      <vt:lpstr>Общий контингент факультета психологии, 2004-2011 годы</vt:lpstr>
      <vt:lpstr>Динамика направлений (профилей) подготовки, осуществляемых факультетом психологии,  2005-2012 годы </vt:lpstr>
      <vt:lpstr>Слайд 6</vt:lpstr>
      <vt:lpstr>Слайд 7</vt:lpstr>
      <vt:lpstr>Общее количество выпускников  факультета психологии 2006-2012 годы</vt:lpstr>
      <vt:lpstr>Удельный вес численности выпускников факультета очной формы обучения, трудоустроившихся в течение одного года после окончания обучения по полученной специальности, в общей их численности 2006-2011 годы,  </vt:lpstr>
      <vt:lpstr>Рейтинг факультета психологии в МГОУ, 2005-2012 г.г. (место факультета среди других факультетов оценивается по обратной шкале от 1 до 15 позиции рейтинга)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106</cp:revision>
  <dcterms:created xsi:type="dcterms:W3CDTF">2012-05-26T19:41:29Z</dcterms:created>
  <dcterms:modified xsi:type="dcterms:W3CDTF">2012-10-28T05:20:52Z</dcterms:modified>
</cp:coreProperties>
</file>